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2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4" d="100"/>
          <a:sy n="64" d="100"/>
        </p:scale>
        <p:origin x="680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90E00-94CC-4FA5-8473-E3E9EE0956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23BA8E-BF01-4BD6-9054-97B2FF1981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A47926-8208-439E-9D2B-A029F38B9C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C719C-B8A9-4B15-B914-D482D6418AA8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D43CB4-7ADC-48C1-9CE5-E9EB36B414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05DE3F-96D7-4628-9454-032574875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C3621-4B60-4B5D-A7FF-842AB1331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484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BA9585-EFC2-4CCF-8F40-AAA07248FC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BE7790-6CE1-480C-98D1-0FBAA799EF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5EB80C-46C1-4FCD-A769-4AA8D72A18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C719C-B8A9-4B15-B914-D482D6418AA8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92F4EE-1832-4F39-BED1-A02C9686A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62F11F-5D4A-4B5E-845E-193F1C396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C3621-4B60-4B5D-A7FF-842AB1331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882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F988D42-2DCB-4310-8CC4-2F31C9D098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012599-E13F-4256-87C6-25D416EEA7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3696F0-E0C8-4C76-B9DE-046DB12A8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C719C-B8A9-4B15-B914-D482D6418AA8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ED6314-9FE0-4023-9649-15D46469D9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A12DFA-BFC0-4DA1-B967-844B2BC53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C3621-4B60-4B5D-A7FF-842AB1331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218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F79E8A-3279-4AA0-9B1A-21B6803BC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C9E1D9-343A-411A-BBCC-6441FF27F8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9E2DF7-FE1F-4E56-94D8-4E476033B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C719C-B8A9-4B15-B914-D482D6418AA8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48DB76-675E-4056-81A4-142E8BC7E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339E2A-A834-4D8B-B8A6-96DCCDFEF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C3621-4B60-4B5D-A7FF-842AB1331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161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19F7F-1E43-4DB9-8549-34A784972B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01AF1E-2088-473F-9BC0-2E99042467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2C0D0E-D6BA-4D9E-A56E-A46FBB19B7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C719C-B8A9-4B15-B914-D482D6418AA8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ADE142-2B7C-4FCD-AAFC-DF70ABC37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A67217-179F-4861-953A-57CF5CE5E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C3621-4B60-4B5D-A7FF-842AB1331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004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7BE6B3-7C85-452F-82D6-AFF7DD0A5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BF8A20-1501-48D0-80AC-399FC9DBFF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608821-55C5-44AB-8BB6-C2AE6B3B92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364F29-FB46-4177-B527-D1BF08843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C719C-B8A9-4B15-B914-D482D6418AA8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C3F822-036E-44D9-A979-FA20A9C77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56BF4F-8569-4234-B115-7A2CB1BA4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C3621-4B60-4B5D-A7FF-842AB1331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359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3AA49C-8158-4BFE-BB2E-95E1EE8E5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68FECD-DA68-48B6-8302-D545E096A2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36175B-2C82-4963-8CEF-FB8F21F111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C8C4E8-CB4A-4637-9505-860E7008D7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7E2CE63-6909-4B8D-8EC3-E44FB317C5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A26F96E-0966-49F7-A225-AA14C82439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C719C-B8A9-4B15-B914-D482D6418AA8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626F605-764D-45F6-8196-4F63A1EA91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3D36D74-C0C0-4B1B-9442-A6D49772C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C3621-4B60-4B5D-A7FF-842AB1331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644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2AF87D-6E26-4E74-ACE8-D15306014F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0A5F9C4-752F-47BD-9620-90F1C4159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C719C-B8A9-4B15-B914-D482D6418AA8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429905-236B-4EF9-8100-B428BD2370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85F241-4BF2-4B91-BC77-209ED312B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C3621-4B60-4B5D-A7FF-842AB1331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911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B4A9140-4874-48B5-B2A3-74322AC54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C719C-B8A9-4B15-B914-D482D6418AA8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8209CB0-D8AC-477E-8646-5AB955151A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DAA167-17F6-4C3F-A046-0E95646DC9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C3621-4B60-4B5D-A7FF-842AB1331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11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A418D-AA21-4C82-980C-524C22FAF1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344F6C-5C24-465B-92FA-EBCD0335AE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FB2066-CF8B-44F4-84A1-9BBE553FCA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2E3AF5-C8E8-4160-8101-485E3EBDA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C719C-B8A9-4B15-B914-D482D6418AA8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30F805-CB5E-4FDA-946A-3E38F9C9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F21F4A-9B54-4161-B6CE-E8857B103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C3621-4B60-4B5D-A7FF-842AB1331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136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DBB284-9B3F-486A-A922-D07A5AE30D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4A903EF-61D0-4EC9-BA17-9AF2C9208B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8C5CDA-09C3-489B-81D7-C99D60467F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E2309B-D1B5-49FD-BC28-B8BCA32B6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C719C-B8A9-4B15-B914-D482D6418AA8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06E79E-BE5D-458F-8259-3E02DDB7E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5471BA-ACBF-4CE9-A8DB-CC49831BC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C3621-4B60-4B5D-A7FF-842AB1331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681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F075BF2-962B-4653-9EC1-9630ACE33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896E24-7077-4CF9-B58D-8C57DA93EB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C084CF-414E-4679-B876-9A2F1BAA1B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6C719C-B8A9-4B15-B914-D482D6418AA8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DCF991-6154-4C8E-BA49-25A0171C1F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312C99-F3E4-4CD8-8AB2-C2B967E605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8C3621-4B60-4B5D-A7FF-842AB13312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642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AD48CBF-3A3A-4685-9921-CC8B646CA0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8965"/>
            <a:ext cx="12192000" cy="688781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7D2E85B-CD53-4CFF-8C2B-201D448C0E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451872"/>
          </a:xfrm>
        </p:spPr>
        <p:txBody>
          <a:bodyPr/>
          <a:lstStyle/>
          <a:p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anose="04020705040A02060702" pitchFamily="82" charset="0"/>
              </a:rPr>
              <a:t>EXERCISES </a:t>
            </a:r>
            <a:r>
              <a:rPr lang="en-US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anose="04020705040A02060702" pitchFamily="82" charset="0"/>
              </a:rPr>
              <a:t>( lesson 6)</a:t>
            </a:r>
          </a:p>
        </p:txBody>
      </p:sp>
    </p:spTree>
    <p:extLst>
      <p:ext uri="{BB962C8B-B14F-4D97-AF65-F5344CB8AC3E}">
        <p14:creationId xmlns:p14="http://schemas.microsoft.com/office/powerpoint/2010/main" val="2577229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34ADF33-E636-482B-B68C-C3D56860BAA3}"/>
              </a:ext>
            </a:extLst>
          </p:cNvPr>
          <p:cNvSpPr txBox="1"/>
          <p:nvPr/>
        </p:nvSpPr>
        <p:spPr>
          <a:xfrm>
            <a:off x="506896" y="307613"/>
            <a:ext cx="11002617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50000"/>
              </a:lnSpc>
              <a:buFont typeface="+mj-lt"/>
              <a:buAutoNum type="romanUcPeriod"/>
            </a:pPr>
            <a:r>
              <a:rPr lang="en-US" sz="2800" b="1" i="1" u="sng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MULTIPLE CHOICE</a:t>
            </a:r>
            <a:r>
              <a:rPr lang="en-US" sz="2800" b="1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28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just">
              <a:tabLst>
                <a:tab pos="90170" algn="l"/>
                <a:tab pos="1530350" algn="l"/>
                <a:tab pos="3060700" algn="l"/>
                <a:tab pos="4500880" algn="l"/>
              </a:tabLst>
            </a:pPr>
            <a:r>
              <a:rPr lang="en-US" sz="2400" dirty="0">
                <a:solidFill>
                  <a:srgbClr val="00427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1.My father</a:t>
            </a:r>
            <a:r>
              <a:rPr lang="en-US" sz="2400" u="sng" dirty="0">
                <a:solidFill>
                  <a:srgbClr val="00427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</a:t>
            </a:r>
            <a:r>
              <a:rPr lang="en-US" sz="2400" dirty="0">
                <a:solidFill>
                  <a:srgbClr val="00427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for that company for 20 years.</a:t>
            </a:r>
          </a:p>
          <a:p>
            <a:pPr marL="180340" indent="-180340" algn="just">
              <a:tabLst>
                <a:tab pos="268288" algn="l"/>
                <a:tab pos="2871788" algn="l"/>
                <a:tab pos="5376863" algn="l"/>
                <a:tab pos="7980363" algn="l"/>
              </a:tabLst>
            </a:pPr>
            <a:r>
              <a:rPr lang="en-US" sz="2400" dirty="0">
                <a:solidFill>
                  <a:srgbClr val="00427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A. worked 	B. working	C. works 		D. has worked</a:t>
            </a:r>
          </a:p>
          <a:p>
            <a:pPr lvl="0" algn="just">
              <a:tabLst>
                <a:tab pos="268288" algn="l"/>
                <a:tab pos="2871788" algn="l"/>
                <a:tab pos="5376863" algn="l"/>
                <a:tab pos="7980363" algn="l"/>
              </a:tabLst>
            </a:pPr>
            <a:r>
              <a:rPr lang="en-US" sz="2400" dirty="0">
                <a:solidFill>
                  <a:srgbClr val="00427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2.They have attended Le </a:t>
            </a:r>
            <a:r>
              <a:rPr lang="en-US" sz="2400" dirty="0" err="1">
                <a:solidFill>
                  <a:srgbClr val="00427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Loi</a:t>
            </a:r>
            <a:r>
              <a:rPr lang="en-US" sz="2400" dirty="0">
                <a:solidFill>
                  <a:srgbClr val="00427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school  </a:t>
            </a:r>
            <a:r>
              <a:rPr lang="en-US" sz="2400" u="sng" dirty="0">
                <a:solidFill>
                  <a:srgbClr val="00427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</a:t>
            </a:r>
            <a:r>
              <a:rPr lang="en-US" sz="2400" dirty="0">
                <a:solidFill>
                  <a:srgbClr val="00427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two years.</a:t>
            </a:r>
          </a:p>
          <a:p>
            <a:pPr marL="180340" indent="-180340" algn="just">
              <a:tabLst>
                <a:tab pos="268288" algn="l"/>
                <a:tab pos="2871788" algn="l"/>
                <a:tab pos="5376863" algn="l"/>
                <a:tab pos="7980363" algn="l"/>
              </a:tabLst>
            </a:pPr>
            <a:r>
              <a:rPr lang="en-US" sz="2400" dirty="0">
                <a:solidFill>
                  <a:srgbClr val="00427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A. in 	B. since  	C. for 	 	D. during </a:t>
            </a:r>
          </a:p>
          <a:p>
            <a:pPr lvl="0" algn="just">
              <a:tabLst>
                <a:tab pos="268288" algn="l"/>
                <a:tab pos="2871788" algn="l"/>
                <a:tab pos="5376863" algn="l"/>
                <a:tab pos="7980363" algn="l"/>
              </a:tabLst>
            </a:pPr>
            <a:r>
              <a:rPr lang="en-US" sz="2400" dirty="0">
                <a:solidFill>
                  <a:srgbClr val="00427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3.I haven’t seen her </a:t>
            </a:r>
            <a:r>
              <a:rPr lang="en-US" sz="2400" u="sng" dirty="0">
                <a:solidFill>
                  <a:srgbClr val="00427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</a:t>
            </a:r>
            <a:r>
              <a:rPr lang="en-US" sz="2400" dirty="0">
                <a:solidFill>
                  <a:srgbClr val="00427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yesterday.</a:t>
            </a:r>
          </a:p>
          <a:p>
            <a:pPr marL="180340" indent="-180340" algn="just">
              <a:tabLst>
                <a:tab pos="268288" algn="l"/>
                <a:tab pos="2871788" algn="l"/>
                <a:tab pos="5376863" algn="l"/>
                <a:tab pos="7980363" algn="l"/>
              </a:tabLst>
            </a:pPr>
            <a:r>
              <a:rPr lang="en-US" sz="2400" dirty="0">
                <a:solidFill>
                  <a:srgbClr val="00427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A. since	B. for	C. at 		D. during</a:t>
            </a:r>
          </a:p>
          <a:p>
            <a:pPr lvl="0">
              <a:tabLst>
                <a:tab pos="268288" algn="l"/>
                <a:tab pos="2871788" algn="l"/>
                <a:tab pos="5376863" algn="l"/>
                <a:tab pos="7980363" algn="l"/>
              </a:tabLst>
            </a:pPr>
            <a:r>
              <a:rPr lang="en-US" sz="2400" dirty="0">
                <a:solidFill>
                  <a:srgbClr val="00427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4.</a:t>
            </a:r>
            <a:r>
              <a:rPr lang="en-US" sz="2400" dirty="0">
                <a:solidFill>
                  <a:srgbClr val="00427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Martina has been a professional tennis player ________1994.</a:t>
            </a:r>
            <a:br>
              <a:rPr lang="en-US" sz="2400" dirty="0">
                <a:solidFill>
                  <a:srgbClr val="00427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400" dirty="0">
                <a:solidFill>
                  <a:srgbClr val="00427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A. since        	B. for       	C. on        		D. in</a:t>
            </a:r>
          </a:p>
          <a:p>
            <a:pPr lvl="0">
              <a:tabLst>
                <a:tab pos="268288" algn="l"/>
                <a:tab pos="2871788" algn="l"/>
                <a:tab pos="5376863" algn="l"/>
                <a:tab pos="7980363" algn="l"/>
              </a:tabLst>
            </a:pPr>
            <a:r>
              <a:rPr lang="en-US" sz="2400" dirty="0">
                <a:solidFill>
                  <a:srgbClr val="00427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5.</a:t>
            </a:r>
            <a:r>
              <a:rPr lang="en-US" sz="2400" dirty="0">
                <a:solidFill>
                  <a:srgbClr val="00427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city center was_________ crowded than usual.</a:t>
            </a:r>
            <a:br>
              <a:rPr lang="en-US" sz="2400" dirty="0">
                <a:solidFill>
                  <a:srgbClr val="00427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400" dirty="0">
                <a:solidFill>
                  <a:srgbClr val="00427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A. </a:t>
            </a:r>
            <a:r>
              <a:rPr lang="en-US" sz="2400" dirty="0">
                <a:solidFill>
                  <a:srgbClr val="00427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much       </a:t>
            </a:r>
            <a:r>
              <a:rPr lang="en-US" sz="2400" dirty="0">
                <a:solidFill>
                  <a:srgbClr val="00427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B. few      	C. many         		D. </a:t>
            </a:r>
            <a:r>
              <a:rPr lang="en-US" sz="2400" dirty="0">
                <a:solidFill>
                  <a:srgbClr val="00427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less</a:t>
            </a:r>
            <a:endParaRPr lang="en-US" sz="2400" dirty="0">
              <a:solidFill>
                <a:srgbClr val="004274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tabLst>
                <a:tab pos="268288" algn="l"/>
                <a:tab pos="2871788" algn="l"/>
                <a:tab pos="5376863" algn="l"/>
                <a:tab pos="7980363" algn="l"/>
              </a:tabLst>
            </a:pPr>
            <a:r>
              <a:rPr lang="en-US" sz="2400" dirty="0">
                <a:solidFill>
                  <a:srgbClr val="00427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6.</a:t>
            </a:r>
            <a:r>
              <a:rPr lang="en-US" sz="2400" dirty="0">
                <a:solidFill>
                  <a:srgbClr val="00427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 never feel very________ in his present.</a:t>
            </a:r>
            <a:br>
              <a:rPr lang="en-US" sz="2400" dirty="0">
                <a:solidFill>
                  <a:srgbClr val="00427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400" dirty="0">
                <a:solidFill>
                  <a:srgbClr val="00427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A. comfort.         	B. comfortable         C. comfortably         		D. comforting</a:t>
            </a:r>
          </a:p>
          <a:p>
            <a:pPr lvl="0">
              <a:tabLst>
                <a:tab pos="268288" algn="l"/>
                <a:tab pos="2871788" algn="l"/>
                <a:tab pos="5376863" algn="l"/>
                <a:tab pos="7980363" algn="l"/>
              </a:tabLst>
            </a:pPr>
            <a:r>
              <a:rPr lang="en-US" sz="2400" dirty="0">
                <a:solidFill>
                  <a:srgbClr val="00427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7.It’s not warm but it isn’t _________yesterday.</a:t>
            </a:r>
            <a:br>
              <a:rPr lang="en-US" sz="2400" dirty="0">
                <a:solidFill>
                  <a:srgbClr val="00427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400" dirty="0">
                <a:solidFill>
                  <a:srgbClr val="00427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A. as cold as         	B. as cold so          	C. as cold like           		D. so cold so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29BEDF17-B811-453A-93D9-0D292873F0A2}"/>
              </a:ext>
            </a:extLst>
          </p:cNvPr>
          <p:cNvSpPr/>
          <p:nvPr/>
        </p:nvSpPr>
        <p:spPr>
          <a:xfrm>
            <a:off x="8716618" y="1302026"/>
            <a:ext cx="447260" cy="4075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9154AADA-8EB4-47A2-B157-9C2DDAD1EA9D}"/>
              </a:ext>
            </a:extLst>
          </p:cNvPr>
          <p:cNvSpPr/>
          <p:nvPr/>
        </p:nvSpPr>
        <p:spPr>
          <a:xfrm>
            <a:off x="5872370" y="2100469"/>
            <a:ext cx="447260" cy="4075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CD6DDCA2-3570-42C6-92A2-26A2BE3B8E56}"/>
              </a:ext>
            </a:extLst>
          </p:cNvPr>
          <p:cNvSpPr/>
          <p:nvPr/>
        </p:nvSpPr>
        <p:spPr>
          <a:xfrm>
            <a:off x="682487" y="2854764"/>
            <a:ext cx="447260" cy="4075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D0CB69BD-2950-4B08-9E90-981B278F6463}"/>
              </a:ext>
            </a:extLst>
          </p:cNvPr>
          <p:cNvSpPr/>
          <p:nvPr/>
        </p:nvSpPr>
        <p:spPr>
          <a:xfrm>
            <a:off x="763246" y="3595733"/>
            <a:ext cx="447260" cy="4075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F5EC5166-EF7F-48F8-A6AC-B3A63B5FAE80}"/>
              </a:ext>
            </a:extLst>
          </p:cNvPr>
          <p:cNvSpPr/>
          <p:nvPr/>
        </p:nvSpPr>
        <p:spPr>
          <a:xfrm>
            <a:off x="8716618" y="4314951"/>
            <a:ext cx="447260" cy="4075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F663D71E-5ACB-4D26-8A69-EA1BB78AAFFF}"/>
              </a:ext>
            </a:extLst>
          </p:cNvPr>
          <p:cNvSpPr/>
          <p:nvPr/>
        </p:nvSpPr>
        <p:spPr>
          <a:xfrm>
            <a:off x="3414091" y="5059017"/>
            <a:ext cx="352839" cy="33569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08F80BE-4558-42AD-9F71-7F1560D01AC5}"/>
              </a:ext>
            </a:extLst>
          </p:cNvPr>
          <p:cNvSpPr/>
          <p:nvPr/>
        </p:nvSpPr>
        <p:spPr>
          <a:xfrm>
            <a:off x="810456" y="5809419"/>
            <a:ext cx="352839" cy="33569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9052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F4C92931-6D1F-4082-AC0F-F0249D1985E5}"/>
              </a:ext>
            </a:extLst>
          </p:cNvPr>
          <p:cNvSpPr txBox="1"/>
          <p:nvPr/>
        </p:nvSpPr>
        <p:spPr>
          <a:xfrm>
            <a:off x="589715" y="243511"/>
            <a:ext cx="10614991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tabLst>
                <a:tab pos="179388" algn="l"/>
                <a:tab pos="2514600" algn="l"/>
                <a:tab pos="5197475" algn="l"/>
                <a:tab pos="7712075" algn="l"/>
              </a:tabLst>
            </a:pPr>
            <a:r>
              <a:rPr lang="en-US" sz="2400" dirty="0">
                <a:solidFill>
                  <a:srgbClr val="00427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8.</a:t>
            </a:r>
            <a:r>
              <a:rPr lang="en-US" sz="1800" dirty="0">
                <a:solidFill>
                  <a:srgbClr val="00427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0427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______is it since you last saw Joe?</a:t>
            </a:r>
            <a:br>
              <a:rPr lang="en-US" sz="2400" dirty="0">
                <a:solidFill>
                  <a:srgbClr val="00427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400" dirty="0">
                <a:solidFill>
                  <a:srgbClr val="00427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A. How long        	B. How far         	C. What time          	D. What day</a:t>
            </a:r>
          </a:p>
          <a:p>
            <a:pPr lvl="0">
              <a:tabLst>
                <a:tab pos="179388" algn="l"/>
                <a:tab pos="2514600" algn="l"/>
                <a:tab pos="5197475" algn="l"/>
                <a:tab pos="7712075" algn="l"/>
              </a:tabLst>
            </a:pPr>
            <a:r>
              <a:rPr lang="en-US" sz="2400" dirty="0">
                <a:solidFill>
                  <a:srgbClr val="00427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9.</a:t>
            </a:r>
            <a:r>
              <a:rPr lang="en-US" sz="2400" dirty="0">
                <a:solidFill>
                  <a:srgbClr val="00427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_____ is something that people make or grow to sell.</a:t>
            </a:r>
            <a:br>
              <a:rPr lang="en-US" sz="2400" dirty="0">
                <a:solidFill>
                  <a:srgbClr val="00427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400" dirty="0">
                <a:solidFill>
                  <a:srgbClr val="00427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A. Productive       	B. Production       	C. Produce         	D. Product</a:t>
            </a:r>
          </a:p>
          <a:p>
            <a:pPr marL="180340" indent="-180340">
              <a:tabLst>
                <a:tab pos="179388" algn="l"/>
                <a:tab pos="2514600" algn="l"/>
                <a:tab pos="5197475" algn="l"/>
                <a:tab pos="7712075" algn="l"/>
              </a:tabLst>
            </a:pPr>
            <a:r>
              <a:rPr lang="en-US" sz="2400" dirty="0">
                <a:solidFill>
                  <a:srgbClr val="00427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10.She has been a professional tennis player ____years.</a:t>
            </a:r>
            <a:br>
              <a:rPr lang="en-US" sz="2400" dirty="0">
                <a:solidFill>
                  <a:srgbClr val="00427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400" dirty="0">
                <a:solidFill>
                  <a:srgbClr val="00427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A. since         	B. for        	C. in          	D. on</a:t>
            </a:r>
          </a:p>
          <a:p>
            <a:pPr marL="180340" indent="-180340">
              <a:tabLst>
                <a:tab pos="179388" algn="l"/>
                <a:tab pos="2514600" algn="l"/>
                <a:tab pos="5197475" algn="l"/>
                <a:tab pos="7712075" algn="l"/>
              </a:tabLst>
            </a:pPr>
            <a:r>
              <a:rPr lang="en-US" sz="2400" dirty="0">
                <a:solidFill>
                  <a:srgbClr val="00427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11.The wallet was ______in my pocket.</a:t>
            </a:r>
            <a:br>
              <a:rPr lang="en-US" sz="2400" dirty="0">
                <a:solidFill>
                  <a:srgbClr val="00427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400" dirty="0">
                <a:solidFill>
                  <a:srgbClr val="00427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A. too big to put   B. too big for putting   C. so big to put    	D. bigger can’t put</a:t>
            </a:r>
          </a:p>
          <a:p>
            <a:pPr marL="180340" indent="-180340">
              <a:tabLst>
                <a:tab pos="179388" algn="l"/>
                <a:tab pos="2514600" algn="l"/>
                <a:tab pos="5197475" algn="l"/>
                <a:tab pos="7712075" algn="l"/>
              </a:tabLst>
            </a:pPr>
            <a:r>
              <a:rPr lang="en-US" sz="2400" dirty="0">
                <a:solidFill>
                  <a:srgbClr val="00427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12.They are very c</a:t>
            </a:r>
            <a:r>
              <a:rPr lang="en-US" sz="2400" u="sng" dirty="0">
                <a:solidFill>
                  <a:srgbClr val="00427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oncerned</a:t>
            </a:r>
            <a:r>
              <a:rPr lang="en-US" sz="2400" dirty="0">
                <a:solidFill>
                  <a:srgbClr val="00427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about their son’s illness.</a:t>
            </a:r>
          </a:p>
          <a:p>
            <a:pPr marL="180340" indent="-180340" algn="l">
              <a:tabLst>
                <a:tab pos="179388" algn="l"/>
                <a:tab pos="2514600" algn="l"/>
                <a:tab pos="5197475" algn="l"/>
                <a:tab pos="7712075" algn="l"/>
              </a:tabLst>
            </a:pPr>
            <a:r>
              <a:rPr lang="en-US" sz="2400" dirty="0">
                <a:solidFill>
                  <a:srgbClr val="00427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A. unhappy 	B. uncomfortable 	C. worried 	D. dissatisfactory</a:t>
            </a:r>
          </a:p>
          <a:p>
            <a:pPr marL="180340" indent="-180340">
              <a:tabLst>
                <a:tab pos="179388" algn="l"/>
                <a:tab pos="2514600" algn="l"/>
                <a:tab pos="5197475" algn="l"/>
                <a:tab pos="7712075" algn="l"/>
              </a:tabLst>
            </a:pPr>
            <a:r>
              <a:rPr lang="en-US" sz="2400" dirty="0">
                <a:solidFill>
                  <a:srgbClr val="00427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13. Martina has loved sports _____she was a child.</a:t>
            </a:r>
          </a:p>
          <a:p>
            <a:pPr marL="180340" indent="-180340" algn="l">
              <a:tabLst>
                <a:tab pos="179388" algn="l"/>
                <a:tab pos="2514600" algn="l"/>
                <a:tab pos="5197475" algn="l"/>
                <a:tab pos="7712075" algn="l"/>
              </a:tabLst>
            </a:pPr>
            <a:r>
              <a:rPr lang="en-US" sz="2400" dirty="0">
                <a:solidFill>
                  <a:srgbClr val="00427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A. as 	B. for 	C. when 	D. since</a:t>
            </a:r>
          </a:p>
          <a:p>
            <a:pPr>
              <a:tabLst>
                <a:tab pos="179388" algn="l"/>
                <a:tab pos="2514600" algn="l"/>
                <a:tab pos="5197475" algn="l"/>
                <a:tab pos="7712075" algn="l"/>
              </a:tabLst>
            </a:pPr>
            <a:r>
              <a:rPr lang="en-US" sz="2400" dirty="0">
                <a:solidFill>
                  <a:srgbClr val="00427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14. They sell a variety of food at this town _______________ store.</a:t>
            </a:r>
          </a:p>
          <a:p>
            <a:pPr>
              <a:tabLst>
                <a:tab pos="179388" algn="l"/>
                <a:tab pos="2514600" algn="l"/>
                <a:tab pos="5197475" algn="l"/>
                <a:tab pos="7712075" algn="l"/>
              </a:tabLst>
            </a:pPr>
            <a:r>
              <a:rPr lang="en-US" sz="2400" dirty="0">
                <a:solidFill>
                  <a:srgbClr val="00427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A. farm 	B. grocery   	C. field    	D. park</a:t>
            </a:r>
          </a:p>
          <a:p>
            <a:pPr>
              <a:tabLst>
                <a:tab pos="179388" algn="l"/>
                <a:tab pos="2514600" algn="l"/>
                <a:tab pos="5197475" algn="l"/>
                <a:tab pos="7712075" algn="l"/>
              </a:tabLst>
            </a:pPr>
            <a:r>
              <a:rPr lang="en-US" sz="2400" dirty="0">
                <a:solidFill>
                  <a:srgbClr val="00427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15. After school, she works _____________ in the supermarket in the afternoon.</a:t>
            </a:r>
          </a:p>
          <a:p>
            <a:pPr>
              <a:tabLst>
                <a:tab pos="179388" algn="l"/>
                <a:tab pos="2514600" algn="l"/>
                <a:tab pos="5197475" algn="l"/>
                <a:tab pos="7712075" algn="l"/>
              </a:tabLst>
            </a:pPr>
            <a:r>
              <a:rPr lang="en-US" sz="2400" dirty="0">
                <a:solidFill>
                  <a:srgbClr val="00427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A. full-time   	B. time-full   	C. part-time      	D. time-part</a:t>
            </a:r>
            <a:endParaRPr lang="en-US" sz="2400" dirty="0">
              <a:solidFill>
                <a:srgbClr val="004274"/>
              </a:solidFill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BF78873E-4F54-4FC8-A77B-1F174794048E}"/>
              </a:ext>
            </a:extLst>
          </p:cNvPr>
          <p:cNvSpPr/>
          <p:nvPr/>
        </p:nvSpPr>
        <p:spPr>
          <a:xfrm>
            <a:off x="776908" y="695739"/>
            <a:ext cx="427383" cy="38762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D7CEE78D-41D7-4874-A43D-C608EC9BEE90}"/>
              </a:ext>
            </a:extLst>
          </p:cNvPr>
          <p:cNvSpPr/>
          <p:nvPr/>
        </p:nvSpPr>
        <p:spPr>
          <a:xfrm>
            <a:off x="8287575" y="1404731"/>
            <a:ext cx="427383" cy="38762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C86EE6C8-E0EA-4C2A-84B8-7721EE7AF805}"/>
              </a:ext>
            </a:extLst>
          </p:cNvPr>
          <p:cNvSpPr/>
          <p:nvPr/>
        </p:nvSpPr>
        <p:spPr>
          <a:xfrm>
            <a:off x="3115915" y="2103783"/>
            <a:ext cx="427383" cy="38762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AE3631CE-A7B4-4CF1-AEF0-3A673740317D}"/>
              </a:ext>
            </a:extLst>
          </p:cNvPr>
          <p:cNvSpPr/>
          <p:nvPr/>
        </p:nvSpPr>
        <p:spPr>
          <a:xfrm>
            <a:off x="776906" y="2856707"/>
            <a:ext cx="427383" cy="38762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B159BC86-7106-4A87-93C7-F5B5EC5F725D}"/>
              </a:ext>
            </a:extLst>
          </p:cNvPr>
          <p:cNvSpPr/>
          <p:nvPr/>
        </p:nvSpPr>
        <p:spPr>
          <a:xfrm>
            <a:off x="5759723" y="3585577"/>
            <a:ext cx="427383" cy="38762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21B87D5E-3F57-4452-A1E5-146A7CE2875C}"/>
              </a:ext>
            </a:extLst>
          </p:cNvPr>
          <p:cNvSpPr/>
          <p:nvPr/>
        </p:nvSpPr>
        <p:spPr>
          <a:xfrm>
            <a:off x="8287575" y="4314446"/>
            <a:ext cx="427383" cy="38762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2AFE0012-3BD8-4DFD-9225-6A79288403BD}"/>
              </a:ext>
            </a:extLst>
          </p:cNvPr>
          <p:cNvSpPr/>
          <p:nvPr/>
        </p:nvSpPr>
        <p:spPr>
          <a:xfrm>
            <a:off x="3115914" y="5063193"/>
            <a:ext cx="427383" cy="38762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8BD043AE-D72D-4C3D-9217-4F216826E3E5}"/>
              </a:ext>
            </a:extLst>
          </p:cNvPr>
          <p:cNvSpPr/>
          <p:nvPr/>
        </p:nvSpPr>
        <p:spPr>
          <a:xfrm>
            <a:off x="5759723" y="5797099"/>
            <a:ext cx="427383" cy="38762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884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 animBg="1"/>
      <p:bldP spid="7" grpId="0" animBg="1"/>
      <p:bldP spid="8" grpId="0" animBg="1"/>
      <p:bldP spid="10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7F04CEC2-7FB6-48E0-878E-8A1C6E90DA71}"/>
              </a:ext>
            </a:extLst>
          </p:cNvPr>
          <p:cNvSpPr txBox="1"/>
          <p:nvPr/>
        </p:nvSpPr>
        <p:spPr>
          <a:xfrm>
            <a:off x="377687" y="335846"/>
            <a:ext cx="11449878" cy="54784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tabLst>
                <a:tab pos="7354888" algn="l"/>
              </a:tabLst>
            </a:pP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II.WRITE:</a:t>
            </a:r>
          </a:p>
          <a:p>
            <a:pPr>
              <a:tabLst>
                <a:tab pos="7354888" algn="l"/>
              </a:tabLst>
            </a:pP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1.On Sunday I like to sleep late.</a:t>
            </a:r>
          </a:p>
          <a:p>
            <a:pPr>
              <a:tabLst>
                <a:tab pos="7354888" algn="l"/>
              </a:tabLst>
            </a:pP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-&gt;On Sunday I enjoy </a:t>
            </a:r>
            <a:r>
              <a:rPr lang="en-US" sz="2800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</a:t>
            </a:r>
          </a:p>
          <a:p>
            <a:pPr>
              <a:tabLst>
                <a:tab pos="7354888" algn="l"/>
              </a:tabLst>
            </a:pP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2.“Please turn down the television”, asked my mother.</a:t>
            </a:r>
          </a:p>
          <a:p>
            <a:pPr>
              <a:tabLst>
                <a:tab pos="7354888" algn="l"/>
              </a:tabLst>
            </a:pP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-&gt; My mother asked me </a:t>
            </a:r>
            <a:r>
              <a:rPr lang="en-US" sz="2800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	                                                                 </a:t>
            </a:r>
          </a:p>
          <a:p>
            <a:pPr>
              <a:tabLst>
                <a:tab pos="7354888" algn="l"/>
              </a:tabLst>
            </a:pP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3.We stated learning English five years ago.</a:t>
            </a:r>
          </a:p>
          <a:p>
            <a:pPr>
              <a:tabLst>
                <a:tab pos="7354888" algn="l"/>
              </a:tabLst>
            </a:pP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-&gt; We have</a:t>
            </a:r>
            <a:r>
              <a:rPr lang="en-US" sz="2800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>
              <a:tabLst>
                <a:tab pos="7354888" algn="l"/>
              </a:tabLst>
            </a:pP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4.My father began to work in that store in 2003.</a:t>
            </a:r>
          </a:p>
          <a:p>
            <a:pPr>
              <a:tabLst>
                <a:tab pos="7354888" algn="l"/>
              </a:tabLst>
            </a:pP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-&gt; My father has </a:t>
            </a:r>
            <a:r>
              <a:rPr lang="en-US" sz="2800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>
              <a:tabLst>
                <a:tab pos="7354888" algn="l"/>
              </a:tabLst>
            </a:pP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5.The last time I saw her was on Friday.</a:t>
            </a:r>
          </a:p>
          <a:p>
            <a:pPr>
              <a:tabLst>
                <a:tab pos="7354888" algn="l"/>
              </a:tabLst>
            </a:pP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-&gt; I haven’t </a:t>
            </a:r>
            <a:r>
              <a:rPr lang="en-US" sz="2800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>
              <a:tabLst>
                <a:tab pos="7354888" algn="l"/>
              </a:tabLst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A13F4CD-C53B-4F4F-85D4-1F5BBD8C131A}"/>
              </a:ext>
            </a:extLst>
          </p:cNvPr>
          <p:cNvSpPr txBox="1"/>
          <p:nvPr/>
        </p:nvSpPr>
        <p:spPr>
          <a:xfrm>
            <a:off x="3734627" y="1106654"/>
            <a:ext cx="313331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sleeping late. </a:t>
            </a:r>
            <a:endParaRPr lang="en-US" sz="28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284D928-7D6D-4072-B812-8E1B9D6CA438}"/>
              </a:ext>
            </a:extLst>
          </p:cNvPr>
          <p:cNvSpPr txBox="1"/>
          <p:nvPr/>
        </p:nvSpPr>
        <p:spPr>
          <a:xfrm>
            <a:off x="3947076" y="1970295"/>
            <a:ext cx="516959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turn down the television </a:t>
            </a:r>
            <a:r>
              <a:rPr lang="en-US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0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9DF0BEE-3B4C-4450-B0F4-B1DA6D98759C}"/>
              </a:ext>
            </a:extLst>
          </p:cNvPr>
          <p:cNvSpPr txBox="1"/>
          <p:nvPr/>
        </p:nvSpPr>
        <p:spPr>
          <a:xfrm>
            <a:off x="2233817" y="2825281"/>
            <a:ext cx="613492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learned/ learnt English  for five years. 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FC9B57A-ACB5-4AA0-A4EA-E1CD7E457BA1}"/>
              </a:ext>
            </a:extLst>
          </p:cNvPr>
          <p:cNvSpPr txBox="1"/>
          <p:nvPr/>
        </p:nvSpPr>
        <p:spPr>
          <a:xfrm>
            <a:off x="2889802" y="3695577"/>
            <a:ext cx="609765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worked  in that store since 2003 . 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3F85D38-93D7-48A1-9754-E2DF6B97FB5D}"/>
              </a:ext>
            </a:extLst>
          </p:cNvPr>
          <p:cNvSpPr txBox="1"/>
          <p:nvPr/>
        </p:nvSpPr>
        <p:spPr>
          <a:xfrm>
            <a:off x="2381456" y="4565873"/>
            <a:ext cx="437901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seen her since  Friday</a:t>
            </a:r>
            <a:endParaRPr lang="en-US" sz="2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7425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  <p:bldP spid="10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7F04CEC2-7FB6-48E0-878E-8A1C6E90DA71}"/>
              </a:ext>
            </a:extLst>
          </p:cNvPr>
          <p:cNvSpPr txBox="1"/>
          <p:nvPr/>
        </p:nvSpPr>
        <p:spPr>
          <a:xfrm>
            <a:off x="377687" y="335846"/>
            <a:ext cx="11449878" cy="51090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tabLst>
                <a:tab pos="7354888" algn="l"/>
              </a:tabLst>
            </a:pP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II.WRITE: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>
              <a:tabLst>
                <a:tab pos="7354888" algn="l"/>
              </a:tabLst>
            </a:pP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We moved to Hanoi five years ago.</a:t>
            </a:r>
          </a:p>
          <a:p>
            <a:pPr>
              <a:tabLst>
                <a:tab pos="7354888" algn="l"/>
              </a:tabLst>
            </a:pP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-&gt; We have</a:t>
            </a:r>
            <a:r>
              <a:rPr lang="en-US" sz="2800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>
              <a:tabLst>
                <a:tab pos="7354888" algn="l"/>
              </a:tabLst>
            </a:pP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I usually went fishing when I lived in the countryside.</a:t>
            </a:r>
          </a:p>
          <a:p>
            <a:pPr>
              <a:tabLst>
                <a:tab pos="7354888" algn="l"/>
              </a:tabLst>
            </a:pP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-&gt; I used </a:t>
            </a:r>
            <a:r>
              <a:rPr lang="en-US" sz="2800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>
              <a:tabLst>
                <a:tab pos="7354888" algn="l"/>
              </a:tabLst>
            </a:pP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8.Hoa is fourteen and Minh is, too.</a:t>
            </a:r>
          </a:p>
          <a:p>
            <a:pPr>
              <a:tabLst>
                <a:tab pos="7354888" algn="l"/>
              </a:tabLst>
            </a:pP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-&gt;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 the same</a:t>
            </a:r>
            <a:r>
              <a:rPr lang="en-US" sz="2800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</a:p>
          <a:p>
            <a:pPr>
              <a:tabLst>
                <a:tab pos="7354888" algn="l"/>
              </a:tabLst>
            </a:pP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9.He is very lazy, he can’t pass the exam</a:t>
            </a:r>
          </a:p>
          <a:p>
            <a:pPr>
              <a:tabLst>
                <a:tab pos="7354888" algn="l"/>
              </a:tabLst>
            </a:pP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-&gt; He is too </a:t>
            </a:r>
            <a:r>
              <a:rPr lang="en-US" sz="2800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>
              <a:tabLst>
                <a:tab pos="7354888" algn="l"/>
              </a:tabLst>
            </a:pP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 No one in my group is more intelligent than Mary.</a:t>
            </a:r>
          </a:p>
          <a:p>
            <a:pPr>
              <a:tabLst>
                <a:tab pos="7354888" algn="l"/>
              </a:tabLst>
            </a:pP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→Mary</a:t>
            </a:r>
            <a:r>
              <a:rPr lang="en-US" sz="2800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C0192CA-E9C9-4006-93C9-788C57F9CB7B}"/>
              </a:ext>
            </a:extLst>
          </p:cNvPr>
          <p:cNvSpPr txBox="1"/>
          <p:nvPr/>
        </p:nvSpPr>
        <p:spPr>
          <a:xfrm>
            <a:off x="2144367" y="1221428"/>
            <a:ext cx="609765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moved to Hanoi  for five years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5E1741F-864B-4F26-B4AF-9337C5BA9D0E}"/>
              </a:ext>
            </a:extLst>
          </p:cNvPr>
          <p:cNvSpPr txBox="1"/>
          <p:nvPr/>
        </p:nvSpPr>
        <p:spPr>
          <a:xfrm>
            <a:off x="1697105" y="2032380"/>
            <a:ext cx="714126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 go fishing when I lived in the countryside 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97353E8-D575-40F0-8491-BE121444E49A}"/>
              </a:ext>
            </a:extLst>
          </p:cNvPr>
          <p:cNvSpPr txBox="1"/>
          <p:nvPr/>
        </p:nvSpPr>
        <p:spPr>
          <a:xfrm>
            <a:off x="3227733" y="2902929"/>
            <a:ext cx="609765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 as Minh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F0F1CE4-BE43-4D6E-9019-E7D23297D089}"/>
              </a:ext>
            </a:extLst>
          </p:cNvPr>
          <p:cNvSpPr txBox="1"/>
          <p:nvPr/>
        </p:nvSpPr>
        <p:spPr>
          <a:xfrm>
            <a:off x="2164246" y="3788511"/>
            <a:ext cx="411231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lazy to pass the exam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1ABCD6C-EE44-4CDC-A83A-2B08A4569D4E}"/>
              </a:ext>
            </a:extLst>
          </p:cNvPr>
          <p:cNvSpPr txBox="1"/>
          <p:nvPr/>
        </p:nvSpPr>
        <p:spPr>
          <a:xfrm>
            <a:off x="1697104" y="4602227"/>
            <a:ext cx="730774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the most intelligent person in my group.</a:t>
            </a:r>
            <a:endParaRPr lang="en-US" sz="2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1336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  <p:bldP spid="18" grpId="0"/>
      <p:bldP spid="20" grpId="0"/>
      <p:bldP spid="2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</TotalTime>
  <Words>706</Words>
  <Application>Microsoft Office PowerPoint</Application>
  <PresentationFormat>Widescreen</PresentationFormat>
  <Paragraphs>57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Algerian</vt:lpstr>
      <vt:lpstr>Arial</vt:lpstr>
      <vt:lpstr>Calibri</vt:lpstr>
      <vt:lpstr>Calibri Light</vt:lpstr>
      <vt:lpstr>Times New Roman</vt:lpstr>
      <vt:lpstr>Office Theme</vt:lpstr>
      <vt:lpstr>EXERCISES ( lesson 6)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EXERCISES</dc:title>
  <dc:creator>minhhang1527@gmail.com</dc:creator>
  <cp:lastModifiedBy>minhhang1527@gmail.com</cp:lastModifiedBy>
  <cp:revision>6</cp:revision>
  <dcterms:created xsi:type="dcterms:W3CDTF">2021-12-10T14:59:13Z</dcterms:created>
  <dcterms:modified xsi:type="dcterms:W3CDTF">2021-12-11T02:33:27Z</dcterms:modified>
</cp:coreProperties>
</file>